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</p:sldMasterIdLst>
  <p:notesMasterIdLst>
    <p:notesMasterId r:id="rId34"/>
  </p:notesMasterIdLst>
  <p:sldIdLst>
    <p:sldId id="258" r:id="rId15"/>
    <p:sldId id="499" r:id="rId16"/>
    <p:sldId id="503" r:id="rId17"/>
    <p:sldId id="504" r:id="rId18"/>
    <p:sldId id="505" r:id="rId19"/>
    <p:sldId id="506" r:id="rId20"/>
    <p:sldId id="507" r:id="rId21"/>
    <p:sldId id="510" r:id="rId22"/>
    <p:sldId id="512" r:id="rId23"/>
    <p:sldId id="511" r:id="rId24"/>
    <p:sldId id="513" r:id="rId25"/>
    <p:sldId id="514" r:id="rId26"/>
    <p:sldId id="515" r:id="rId27"/>
    <p:sldId id="516" r:id="rId28"/>
    <p:sldId id="502" r:id="rId29"/>
    <p:sldId id="501" r:id="rId30"/>
    <p:sldId id="498" r:id="rId31"/>
    <p:sldId id="500" r:id="rId32"/>
    <p:sldId id="354" r:id="rId33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5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howGuides="1">
      <p:cViewPr varScale="1">
        <p:scale>
          <a:sx n="44" d="100"/>
          <a:sy n="44" d="100"/>
        </p:scale>
        <p:origin x="114" y="126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1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260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452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035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342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871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694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8784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743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机器学习及数学基础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黄琨 </a:t>
            </a:r>
            <a:r>
              <a:rPr lang="en-US" altLang="zh-CN"/>
              <a:t>@ </a:t>
            </a:r>
            <a:r>
              <a:rPr lang="zh-CN" altLang="en-US"/>
              <a:t>福州电信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加法法则 </a:t>
            </a:r>
            <a:r>
              <a:rPr lang="en-US" altLang="zh-CN" dirty="0" smtClean="0"/>
              <a:t>sum rule]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431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乘法法则 </a:t>
            </a:r>
            <a:r>
              <a:rPr lang="en-US" altLang="zh-CN" dirty="0" smtClean="0"/>
              <a:t>product rule]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/>
                  <a:t>[</a:t>
                </a:r>
                <a:r>
                  <a:rPr lang="zh-CN" altLang="en-US" sz="4400" dirty="0" smtClean="0"/>
                  <a:t>例子：求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 smtClean="0"/>
                  <a:t>导数</a:t>
                </a:r>
                <a:r>
                  <a:rPr lang="en-US" altLang="zh-CN" sz="4400" dirty="0" smtClean="0"/>
                  <a:t>]</a:t>
                </a:r>
                <a:endParaRPr lang="zh-CN" altLang="en-US" sz="4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blipFill rotWithShape="0">
                <a:blip r:embed="rId3"/>
                <a:stretch>
                  <a:fillRect t="-17969"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061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链式法则 </a:t>
            </a:r>
            <a:r>
              <a:rPr lang="en-US" altLang="zh-CN" dirty="0" smtClean="0"/>
              <a:t>chain rule]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990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4564" y="5057800"/>
            <a:ext cx="10591800" cy="541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73381" y="3835567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</a:t>
            </a:r>
            <a:r>
              <a:rPr lang="zh-CN" altLang="en-US" sz="4400" dirty="0" smtClean="0"/>
              <a:t>：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5616" y="10901997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</a:t>
            </a:r>
            <a:r>
              <a:rPr lang="zh-CN" altLang="en-US" sz="2800" dirty="0"/>
              <a:t>路程</a:t>
            </a:r>
            <a:r>
              <a:rPr lang="zh-CN" altLang="en-US" sz="2800" dirty="0" smtClean="0"/>
              <a:t>的</a:t>
            </a:r>
            <a:r>
              <a:rPr lang="zh-CN" altLang="en-US" sz="2800" dirty="0" smtClean="0"/>
              <a:t>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625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pic>
        <p:nvPicPr>
          <p:cNvPr id="4" name="car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52" y="3617640"/>
            <a:ext cx="9677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第二部分：机器学习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背景知识</a:t>
            </a:r>
            <a:r>
              <a:rPr lang="en-US" altLang="zh-CN" sz="11500"/>
              <a:t>1</a:t>
            </a:r>
            <a:r>
              <a:rPr lang="zh-CN" altLang="en-US" sz="11500"/>
              <a:t>：</a:t>
            </a:r>
            <a:r>
              <a:rPr lang="zh-CN" altLang="zh-CN" sz="11500"/>
              <a:t>线性代数</a:t>
            </a:r>
            <a:endParaRPr lang="en-US" altLang="zh-CN" sz="115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背景知识</a:t>
            </a:r>
            <a:r>
              <a:rPr lang="en-US" altLang="zh-CN" sz="11500"/>
              <a:t>2</a:t>
            </a:r>
            <a:r>
              <a:rPr lang="zh-CN" altLang="en-US" sz="11500"/>
              <a:t>：</a:t>
            </a:r>
            <a:r>
              <a:rPr lang="zh-CN" altLang="zh-CN" sz="11500"/>
              <a:t>微积分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背景知识</a:t>
            </a:r>
            <a:r>
              <a:rPr lang="en-US" altLang="zh-CN" sz="11500"/>
              <a:t>3</a:t>
            </a:r>
            <a:r>
              <a:rPr lang="zh-CN" altLang="en-US" sz="11500"/>
              <a:t>：</a:t>
            </a:r>
            <a:r>
              <a:rPr lang="zh-CN" altLang="zh-CN" sz="11500"/>
              <a:t>概率论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2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第一部分：背景知识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线性代数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线性代数</a:t>
            </a:r>
            <a:endParaRPr lang="en-US" altLang="zh-CN" sz="11500" dirty="0"/>
          </a:p>
        </p:txBody>
      </p:sp>
    </p:spTree>
    <p:extLst>
      <p:ext uri="{BB962C8B-B14F-4D97-AF65-F5344CB8AC3E}">
        <p14:creationId xmlns:p14="http://schemas.microsoft.com/office/powerpoint/2010/main" val="27320625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微积分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微分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积分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18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935" y="5057800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</a:t>
            </a:r>
            <a:r>
              <a:rPr lang="zh-CN" altLang="en-US" sz="4400" dirty="0" smtClean="0"/>
              <a:t>：</a:t>
            </a:r>
            <a:endParaRPr lang="zh-CN" altLang="en-US" sz="4400" dirty="0"/>
          </a:p>
        </p:txBody>
      </p:sp>
      <p:pic>
        <p:nvPicPr>
          <p:cNvPr id="4" name="car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744" y="6278713"/>
            <a:ext cx="10513168" cy="5256584"/>
          </a:xfrm>
          <a:prstGeom prst="rect">
            <a:avLst/>
          </a:prstGeom>
        </p:spPr>
      </p:pic>
      <p:pic>
        <p:nvPicPr>
          <p:cNvPr id="5" name="car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7944" y="6278713"/>
            <a:ext cx="10412901" cy="57487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微分的定义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116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7464" y="4265712"/>
            <a:ext cx="10073876" cy="52512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7624" y="2537520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“瞬时”速度？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7958" y="1031438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与速度的定义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8188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1" y="2146321"/>
            <a:ext cx="13005475" cy="7736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0" y="2134453"/>
            <a:ext cx="13005475" cy="77360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 smtClean="0"/>
                  <a:t>例子</a:t>
                </a:r>
                <a:r>
                  <a:rPr lang="zh-CN" altLang="en-US" sz="2800" dirty="0" smtClean="0"/>
                  <a:t>：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导数的几何推导和解析推导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/>
                  <a:t>问题</a:t>
                </a:r>
                <a:r>
                  <a:rPr lang="zh-CN" altLang="en-US" sz="2800" dirty="0" smtClean="0"/>
                  <a:t>：求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的导数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412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小结</a:t>
            </a: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4400" dirty="0"/>
              </a:p>
              <a:p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导数的直观含义是切线的斜率</a:t>
                </a:r>
                <a:endParaRPr lang="en-US" altLang="zh-CN" sz="4400" dirty="0" smtClean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blipFill rotWithShape="0">
                <a:blip r:embed="rId2"/>
                <a:stretch>
                  <a:fillRect l="-1587" b="-10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27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导数的运算法则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207224" y="5345832"/>
            <a:ext cx="1382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加法法则  </a:t>
            </a:r>
            <a:r>
              <a:rPr lang="en-US" altLang="zh-CN" sz="4400" dirty="0" smtClean="0"/>
              <a:t>h(x) = f(x) + g(x)</a:t>
            </a:r>
            <a:endParaRPr lang="en-US" altLang="zh-CN" sz="4400" dirty="0"/>
          </a:p>
          <a:p>
            <a:endParaRPr lang="en-US" altLang="zh-CN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乘法法则 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h(x) = f(x) 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复合法则  </a:t>
            </a:r>
            <a:r>
              <a:rPr lang="en-US" altLang="zh-CN" sz="4400" dirty="0" smtClean="0"/>
              <a:t>h(x) = f(g(x))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66576" y="3874313"/>
            <a:ext cx="74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/>
              <a:t>不仅要理解乘法</a:t>
            </a:r>
            <a:r>
              <a:rPr lang="zh-CN" altLang="en-US" sz="3200" dirty="0" smtClean="0"/>
              <a:t>，也要背乘法口诀”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32635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164</Words>
  <Application>Microsoft Office PowerPoint</Application>
  <PresentationFormat>自定义</PresentationFormat>
  <Paragraphs>49</Paragraphs>
  <Slides>19</Slides>
  <Notes>8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Gill Sans</vt:lpstr>
      <vt:lpstr>Heiti SC Light</vt:lpstr>
      <vt:lpstr>宋体</vt:lpstr>
      <vt:lpstr>Arial</vt:lpstr>
      <vt:lpstr>Calibri</vt:lpstr>
      <vt:lpstr>Cambria Math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ray</cp:lastModifiedBy>
  <cp:revision>77</cp:revision>
  <dcterms:created xsi:type="dcterms:W3CDTF">2018-05-16T06:45:00Z</dcterms:created>
  <dcterms:modified xsi:type="dcterms:W3CDTF">2018-06-08T09:46:14Z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